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57" r:id="rId9"/>
    <p:sldId id="261" r:id="rId10"/>
    <p:sldId id="258" r:id="rId11"/>
    <p:sldId id="262" r:id="rId12"/>
    <p:sldId id="263" r:id="rId13"/>
    <p:sldId id="264" r:id="rId14"/>
    <p:sldId id="265" r:id="rId15"/>
    <p:sldId id="266" r:id="rId16"/>
    <p:sldId id="275" r:id="rId17"/>
    <p:sldId id="276" r:id="rId18"/>
    <p:sldId id="274" r:id="rId19"/>
    <p:sldId id="259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9" autoAdjust="0"/>
    <p:restoredTop sz="94660"/>
  </p:normalViewPr>
  <p:slideViewPr>
    <p:cSldViewPr>
      <p:cViewPr>
        <p:scale>
          <a:sx n="90" d="100"/>
          <a:sy n="90" d="100"/>
        </p:scale>
        <p:origin x="-102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AE191-E9BF-4895-8290-399DF5B91D38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8C13F-C8C6-4138-B84D-4A7E8AE8951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8000"/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C724EB8-A4A2-4EFC-B6BB-C0A5FBFEBD4B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B3102EF-28B7-4ECE-A4E1-63E4ADDCF6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714480" y="500042"/>
            <a:ext cx="6172200" cy="1894362"/>
          </a:xfrm>
        </p:spPr>
        <p:txBody>
          <a:bodyPr/>
          <a:lstStyle/>
          <a:p>
            <a:r>
              <a:rPr lang="zh-TW" altLang="en-US" dirty="0" smtClean="0"/>
              <a:t>千元鈔票重量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楊子申</a:t>
            </a:r>
            <a:endParaRPr lang="en-US" altLang="zh-TW" dirty="0" smtClean="0"/>
          </a:p>
          <a:p>
            <a:r>
              <a:rPr lang="zh-TW" altLang="en-US" dirty="0" smtClean="0"/>
              <a:t>方品軒</a:t>
            </a:r>
            <a:endParaRPr lang="en-US" altLang="zh-TW" dirty="0" smtClean="0"/>
          </a:p>
          <a:p>
            <a:r>
              <a:rPr lang="zh-TW" altLang="en-US" dirty="0" smtClean="0"/>
              <a:t>蘇裕淵</a:t>
            </a:r>
            <a:endParaRPr lang="en-US" altLang="zh-TW" dirty="0" smtClean="0"/>
          </a:p>
          <a:p>
            <a:r>
              <a:rPr lang="zh-TW" altLang="en-US" dirty="0" smtClean="0"/>
              <a:t>指導教授：潘浙楠  教授 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500034" y="1428736"/>
            <a:ext cx="8329642" cy="4525963"/>
          </a:xfrm>
        </p:spPr>
        <p:txBody>
          <a:bodyPr/>
          <a:lstStyle/>
          <a:p>
            <a:pPr>
              <a:buNone/>
            </a:pPr>
            <a:r>
              <a:rPr lang="zh-TW" altLang="en-US" sz="2000" dirty="0"/>
              <a:t>測量員：品軒、子申、裕淵</a:t>
            </a:r>
          </a:p>
          <a:p>
            <a:pPr>
              <a:buNone/>
            </a:pPr>
            <a:r>
              <a:rPr lang="zh-TW" altLang="en-US" sz="2000" dirty="0"/>
              <a:t>測量樣本：</a:t>
            </a:r>
            <a:r>
              <a:rPr lang="en-US" sz="2000" dirty="0"/>
              <a:t>20</a:t>
            </a:r>
            <a:r>
              <a:rPr lang="zh-TW" altLang="en-US" sz="2000" dirty="0"/>
              <a:t>張全新千元紙鈔</a:t>
            </a:r>
            <a:r>
              <a:rPr lang="en-US" sz="2000" dirty="0"/>
              <a:t>(</a:t>
            </a:r>
            <a:r>
              <a:rPr lang="zh-TW" altLang="en-US" sz="2000" dirty="0"/>
              <a:t>新台幣</a:t>
            </a:r>
            <a:r>
              <a:rPr lang="en-US" sz="2000" dirty="0"/>
              <a:t>)</a:t>
            </a:r>
            <a:endParaRPr lang="zh-TW" altLang="en-US" sz="2000" dirty="0"/>
          </a:p>
          <a:p>
            <a:pPr>
              <a:buNone/>
            </a:pPr>
            <a:r>
              <a:rPr lang="zh-TW" altLang="en-US" sz="2000" dirty="0"/>
              <a:t>實驗重複：</a:t>
            </a:r>
            <a:r>
              <a:rPr lang="en-US" sz="2000" dirty="0"/>
              <a:t>2</a:t>
            </a:r>
            <a:r>
              <a:rPr lang="zh-TW" altLang="en-US" sz="2000" dirty="0"/>
              <a:t>次</a:t>
            </a:r>
          </a:p>
          <a:p>
            <a:r>
              <a:rPr lang="en-US" altLang="zh-TW" dirty="0" smtClean="0"/>
              <a:t>R</a:t>
            </a:r>
            <a:r>
              <a:rPr lang="zh-TW" altLang="en-US" dirty="0" smtClean="0"/>
              <a:t> </a:t>
            </a:r>
            <a:r>
              <a:rPr lang="en-US" altLang="zh-TW" dirty="0" smtClean="0"/>
              <a:t>chart</a:t>
            </a:r>
          </a:p>
          <a:p>
            <a:pPr>
              <a:buNone/>
            </a:pPr>
            <a:r>
              <a:rPr lang="zh-TW" altLang="en-US" sz="2000" dirty="0"/>
              <a:t>步驟一：畫出每位量測員的全距</a:t>
            </a:r>
            <a:r>
              <a:rPr lang="zh-TW" altLang="en-US" sz="2000" dirty="0" smtClean="0"/>
              <a:t>管制圖</a:t>
            </a:r>
            <a:endParaRPr lang="en-US" altLang="zh-TW" sz="2000" dirty="0" smtClean="0"/>
          </a:p>
          <a:p>
            <a:pPr>
              <a:buNone/>
            </a:pPr>
            <a:endParaRPr lang="zh-TW" altLang="en-US" sz="18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14546" y="3571876"/>
          <a:ext cx="5072098" cy="3143272"/>
        </p:xfrm>
        <a:graphic>
          <a:graphicData uri="http://schemas.openxmlformats.org/presentationml/2006/ole">
            <p:oleObj spid="_x0000_s1026" name="Graph" r:id="rId3" imgW="5486400" imgH="3657600" progId="">
              <p:embed/>
            </p:oleObj>
          </a:graphicData>
        </a:graphic>
      </p:graphicFrame>
      <p:sp>
        <p:nvSpPr>
          <p:cNvPr id="5" name="橢圓 4"/>
          <p:cNvSpPr/>
          <p:nvPr/>
        </p:nvSpPr>
        <p:spPr>
          <a:xfrm>
            <a:off x="4214810" y="5072074"/>
            <a:ext cx="785818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42844" y="142852"/>
          <a:ext cx="4853268" cy="3379742"/>
        </p:xfrm>
        <a:graphic>
          <a:graphicData uri="http://schemas.openxmlformats.org/presentationml/2006/ole">
            <p:oleObj spid="_x0000_s2050" name="Graph" r:id="rId3" imgW="5486400" imgH="3657600" progId="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071934" y="3214686"/>
          <a:ext cx="4877262" cy="3429024"/>
        </p:xfrm>
        <a:graphic>
          <a:graphicData uri="http://schemas.openxmlformats.org/presentationml/2006/ole">
            <p:oleObj spid="_x0000_s2051" name="Graph" r:id="rId4" imgW="5486400" imgH="3657600" progId="">
              <p:embed/>
            </p:oleObj>
          </a:graphicData>
        </a:graphic>
      </p:graphicFrame>
      <p:sp>
        <p:nvSpPr>
          <p:cNvPr id="6" name="橢圓 5"/>
          <p:cNvSpPr/>
          <p:nvPr/>
        </p:nvSpPr>
        <p:spPr>
          <a:xfrm>
            <a:off x="7143768" y="5572140"/>
            <a:ext cx="35719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sz="2000" dirty="0"/>
              <a:t>步驟二</a:t>
            </a:r>
            <a:r>
              <a:rPr lang="zh-TW" altLang="en-US" sz="2000" dirty="0" smtClean="0"/>
              <a:t>：探討異常點發生原因</a:t>
            </a:r>
            <a:endParaRPr lang="en-US" altLang="zh-TW" sz="2000" dirty="0" smtClean="0"/>
          </a:p>
          <a:p>
            <a:pPr>
              <a:buNone/>
            </a:pPr>
            <a:endParaRPr lang="zh-TW" altLang="en-US" sz="2000" dirty="0"/>
          </a:p>
          <a:p>
            <a:r>
              <a:rPr lang="zh-TW" altLang="en-US" sz="2000" dirty="0" smtClean="0"/>
              <a:t>品軒的</a:t>
            </a:r>
            <a:r>
              <a:rPr lang="zh-TW" altLang="en-US" sz="2000" dirty="0"/>
              <a:t>資料都有連續</a:t>
            </a:r>
            <a:r>
              <a:rPr lang="en-US" altLang="en-US" sz="2000" dirty="0"/>
              <a:t>7</a:t>
            </a:r>
            <a:r>
              <a:rPr lang="zh-TW" altLang="en-US" sz="2000" dirty="0"/>
              <a:t>點在管制中心</a:t>
            </a:r>
            <a:r>
              <a:rPr lang="zh-TW" altLang="en-US" sz="2000" dirty="0" smtClean="0"/>
              <a:t>上方，而裕淵的資料則是連續</a:t>
            </a:r>
            <a:r>
              <a:rPr lang="en-US" altLang="zh-TW" sz="2000" dirty="0" smtClean="0"/>
              <a:t>7</a:t>
            </a:r>
            <a:r>
              <a:rPr lang="zh-TW" altLang="en-US" sz="2000" dirty="0" smtClean="0"/>
              <a:t>點在中心之下的現象，可能是鈔票本身製程或量測人員的影響，但是全體資料皆在管制限之內沒有超出管制界限的情形。</a:t>
            </a:r>
            <a:endParaRPr lang="zh-TW" altLang="en-US" sz="2000" dirty="0"/>
          </a:p>
          <a:p>
            <a:pPr>
              <a:buNone/>
            </a:pPr>
            <a:endParaRPr lang="zh-TW" altLang="en-US" dirty="0"/>
          </a:p>
          <a:p>
            <a:pPr>
              <a:buNone/>
            </a:pPr>
            <a:r>
              <a:rPr lang="zh-TW" altLang="en-US" sz="2000" dirty="0"/>
              <a:t>步驟三</a:t>
            </a:r>
            <a:r>
              <a:rPr lang="zh-TW" altLang="en-US" sz="2000" dirty="0" smtClean="0"/>
              <a:t>：處理異常點</a:t>
            </a:r>
            <a:endParaRPr lang="en-US" altLang="zh-TW" sz="2000" dirty="0" smtClean="0"/>
          </a:p>
          <a:p>
            <a:pPr>
              <a:buNone/>
            </a:pPr>
            <a:endParaRPr lang="en-US" altLang="zh-TW" sz="2000" dirty="0"/>
          </a:p>
          <a:p>
            <a:r>
              <a:rPr lang="zh-TW" altLang="en-US" sz="2000" dirty="0"/>
              <a:t>因為</a:t>
            </a:r>
            <a:r>
              <a:rPr lang="zh-TW" altLang="en-US" sz="2000" dirty="0" smtClean="0"/>
              <a:t>無法歸咎為何</a:t>
            </a:r>
            <a:r>
              <a:rPr lang="zh-TW" altLang="en-US" sz="2000" dirty="0"/>
              <a:t>會有平均值移動</a:t>
            </a:r>
            <a:r>
              <a:rPr lang="en-US" altLang="zh-TW" sz="2000" dirty="0"/>
              <a:t>(Shift)</a:t>
            </a:r>
            <a:r>
              <a:rPr lang="zh-TW" altLang="en-US" sz="2000" dirty="0"/>
              <a:t>的現象，所以我們決定保留原始數據進行分析。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8229600" cy="4525963"/>
          </a:xfrm>
        </p:spPr>
        <p:txBody>
          <a:bodyPr/>
          <a:lstStyle/>
          <a:p>
            <a:r>
              <a:rPr lang="en-US" altLang="zh-TW" dirty="0" smtClean="0"/>
              <a:t>ANOVA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>
              <a:buNone/>
            </a:pPr>
            <a:r>
              <a:rPr lang="zh-TW" altLang="en-US" sz="2000" dirty="0"/>
              <a:t>步驟一：執行</a:t>
            </a:r>
            <a:r>
              <a:rPr lang="en-US" sz="2000" dirty="0"/>
              <a:t>TWO-WAY ANOVA</a:t>
            </a:r>
            <a:r>
              <a:rPr lang="zh-TW" altLang="en-US" sz="2000" dirty="0"/>
              <a:t>分析</a:t>
            </a:r>
          </a:p>
          <a:p>
            <a:pPr>
              <a:buNone/>
            </a:pP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42976" y="2714621"/>
          <a:ext cx="6786612" cy="3291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697055"/>
                <a:gridCol w="1303209"/>
                <a:gridCol w="1285884"/>
                <a:gridCol w="1071570"/>
                <a:gridCol w="1000134"/>
              </a:tblGrid>
              <a:tr h="34537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Source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DF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MS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P</a:t>
                      </a:r>
                      <a:endParaRPr lang="zh-TW" altLang="en-US" dirty="0"/>
                    </a:p>
                  </a:txBody>
                  <a:tcPr/>
                </a:tc>
              </a:tr>
              <a:tr h="44102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Parts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0.0348982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0.0018367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1493.29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</a:t>
                      </a:r>
                      <a:endParaRPr lang="zh-TW" altLang="en-US" dirty="0"/>
                    </a:p>
                  </a:txBody>
                  <a:tcPr/>
                </a:tc>
              </a:tr>
              <a:tr h="44102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Operator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0.0006922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0.0003461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281.38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</a:t>
                      </a:r>
                      <a:endParaRPr lang="zh-TW" altLang="en-US" dirty="0"/>
                    </a:p>
                  </a:txBody>
                  <a:tcPr/>
                </a:tc>
              </a:tr>
              <a:tr h="44102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Interaction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38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0.0000741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0.0000020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0.054</a:t>
                      </a:r>
                      <a:endParaRPr lang="zh-TW" altLang="en-US" dirty="0"/>
                    </a:p>
                  </a:txBody>
                  <a:tcPr/>
                </a:tc>
              </a:tr>
              <a:tr h="44102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Error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60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0.0000738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0.0000012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21356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Total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0.0357383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441020">
                <a:tc gridSpan="6"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 = 0.001109   R-Sq = 99.79%   R-Sq(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adj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= 99.59%</a:t>
                      </a:r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橢圓 4"/>
          <p:cNvSpPr/>
          <p:nvPr/>
        </p:nvSpPr>
        <p:spPr>
          <a:xfrm>
            <a:off x="6858016" y="2928934"/>
            <a:ext cx="928694" cy="15001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4429124" y="5286388"/>
            <a:ext cx="2071702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714348" y="2643182"/>
          <a:ext cx="5792069" cy="3857652"/>
        </p:xfrm>
        <a:graphic>
          <a:graphicData uri="http://schemas.openxmlformats.org/presentationml/2006/ole">
            <p:oleObj spid="_x0000_s26625" name="Graph" r:id="rId3" imgW="5486400" imgH="3657600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sz="2000" dirty="0" smtClean="0"/>
              <a:t>步驟</a:t>
            </a:r>
            <a:r>
              <a:rPr lang="zh-TW" altLang="en-US" sz="2000" dirty="0"/>
              <a:t>二：交互作用項不顯著，刪除</a:t>
            </a:r>
            <a:r>
              <a:rPr lang="zh-TW" altLang="en-US" sz="2000" dirty="0" smtClean="0"/>
              <a:t>交互作用</a:t>
            </a:r>
            <a:r>
              <a:rPr lang="zh-TW" altLang="en-US" sz="2000" dirty="0"/>
              <a:t>項</a:t>
            </a:r>
          </a:p>
        </p:txBody>
      </p:sp>
      <p:graphicFrame>
        <p:nvGraphicFramePr>
          <p:cNvPr id="6" name="內容版面配置區 3"/>
          <p:cNvGraphicFramePr>
            <a:graphicFrameLocks/>
          </p:cNvGraphicFramePr>
          <p:nvPr/>
        </p:nvGraphicFramePr>
        <p:xfrm>
          <a:off x="428596" y="2714620"/>
          <a:ext cx="82295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4"/>
                <a:gridCol w="785818"/>
                <a:gridCol w="1357322"/>
                <a:gridCol w="1273604"/>
                <a:gridCol w="1298164"/>
                <a:gridCol w="1053150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Seq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SS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Adj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SS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Adj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Parts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0.0006922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0.0006922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0.0003461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229.27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Operators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0.0348982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0.0348982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0.0018367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1216.75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Error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98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0.0001479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0.0001479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0.0000015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0.0357383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 grid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0.0012286</a:t>
                      </a:r>
                      <a:r>
                        <a:rPr lang="en-US" altLang="zh-TW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TW" alt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R-Sq = 99.59% </a:t>
                      </a:r>
                      <a:r>
                        <a:rPr lang="zh-TW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R-Sq(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adj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= 99.50%</a:t>
                      </a:r>
                      <a:endParaRPr lang="zh-TW" alt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橢圓 6"/>
          <p:cNvSpPr/>
          <p:nvPr/>
        </p:nvSpPr>
        <p:spPr>
          <a:xfrm>
            <a:off x="4000496" y="4500570"/>
            <a:ext cx="2214578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71472" y="1928802"/>
          <a:ext cx="6143668" cy="4091289"/>
        </p:xfrm>
        <a:graphic>
          <a:graphicData uri="http://schemas.openxmlformats.org/presentationml/2006/ole">
            <p:oleObj spid="_x0000_s4099" name="Graph" r:id="rId3" imgW="5486400" imgH="3657600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GR&amp;R</a:t>
            </a:r>
            <a:endParaRPr lang="en-US" altLang="zh-TW" sz="2000" dirty="0" smtClean="0"/>
          </a:p>
          <a:p>
            <a:pPr>
              <a:buNone/>
            </a:pPr>
            <a:endParaRPr lang="en-US" altLang="zh-TW" sz="2000" dirty="0" smtClean="0"/>
          </a:p>
          <a:p>
            <a:pPr>
              <a:buNone/>
            </a:pP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9" y="2357430"/>
          <a:ext cx="7643867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7"/>
                <a:gridCol w="1214446"/>
                <a:gridCol w="928694"/>
                <a:gridCol w="1214446"/>
                <a:gridCol w="1357322"/>
                <a:gridCol w="1071572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VarComp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%Contribution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StdDev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(SD)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(6 * SD)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%Study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(%SV)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 Gauge R&amp;R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0.0000102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3.23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0.0031928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0.019157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17.96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Repeatability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0.0000012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0.39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0.0011091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0.006654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6.24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Reproducibility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0.0000090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2.84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0.0029940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0.017964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16.84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Operators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0.0000086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2.72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0.0029332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0.017599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16.50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Operators*Parts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0.0000004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0.11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0.0006004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0.003602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3.38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Part-to-Part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0.0003058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96.77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0.0174871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0.104923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98.37</a:t>
                      </a:r>
                      <a:endParaRPr lang="zh-TW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Total</a:t>
                      </a:r>
                      <a:r>
                        <a:rPr lang="en-US" altLang="zh-TW" sz="1600" baseline="0" dirty="0" smtClean="0"/>
                        <a:t> Variation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0.0003160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600" dirty="0" smtClean="0"/>
                        <a:t>100.00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0.0177762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0.106657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100.00</a:t>
                      </a:r>
                      <a:endParaRPr lang="zh-TW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橢圓 4"/>
          <p:cNvSpPr/>
          <p:nvPr/>
        </p:nvSpPr>
        <p:spPr>
          <a:xfrm>
            <a:off x="3714744" y="3143248"/>
            <a:ext cx="71438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714744" y="5000636"/>
            <a:ext cx="71438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85720" y="500042"/>
          <a:ext cx="8473051" cy="5643602"/>
        </p:xfrm>
        <a:graphic>
          <a:graphicData uri="http://schemas.openxmlformats.org/presentationml/2006/ole">
            <p:oleObj spid="_x0000_s7170" name="Graph" r:id="rId3" imgW="5486400" imgH="3657600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Gage Run chart:</a:t>
            </a:r>
            <a:endParaRPr lang="zh-TW" altLang="en-US" dirty="0" smtClean="0"/>
          </a:p>
          <a:p>
            <a:endParaRPr lang="zh-TW" altLang="en-US" dirty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214413" y="2143116"/>
          <a:ext cx="6756989" cy="4500594"/>
        </p:xfrm>
        <a:graphic>
          <a:graphicData uri="http://schemas.openxmlformats.org/presentationml/2006/ole">
            <p:oleObj spid="_x0000_s31746" name="Graph" r:id="rId3" imgW="5486400" imgH="3657600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資料分析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sz="quarter" idx="1"/>
          </p:nvPr>
        </p:nvGraphicFramePr>
        <p:xfrm>
          <a:off x="500034" y="5214950"/>
          <a:ext cx="8229599" cy="900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450053">
                <a:tc>
                  <a:txBody>
                    <a:bodyPr/>
                    <a:lstStyle/>
                    <a:p>
                      <a:pPr algn="l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Variable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Mean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StDev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Median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Q3</a:t>
                      </a:r>
                      <a:endParaRPr lang="zh-TW" altLang="en-US" sz="1600" dirty="0"/>
                    </a:p>
                  </a:txBody>
                  <a:tcPr/>
                </a:tc>
              </a:tr>
              <a:tr h="450053">
                <a:tc>
                  <a:txBody>
                    <a:bodyPr/>
                    <a:lstStyle/>
                    <a:p>
                      <a:r>
                        <a:rPr lang="zh-TW" alt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重量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1.0929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0.0173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1.0844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1.0953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1.1026</a:t>
                      </a:r>
                      <a:endParaRPr lang="zh-TW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571472" y="1643050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假設製程能力</a:t>
            </a:r>
            <a:r>
              <a:rPr lang="en-US" dirty="0" smtClean="0"/>
              <a:t>C</a:t>
            </a:r>
            <a:r>
              <a:rPr lang="en-US" baseline="-25000" dirty="0" smtClean="0"/>
              <a:t>P </a:t>
            </a:r>
            <a:r>
              <a:rPr lang="en-US" dirty="0" smtClean="0"/>
              <a:t>= 1.33</a:t>
            </a:r>
            <a:r>
              <a:rPr lang="zh-TW" altLang="en-US" dirty="0" smtClean="0"/>
              <a:t>，因此</a:t>
            </a:r>
            <a:r>
              <a:rPr lang="en-US" dirty="0" smtClean="0"/>
              <a:t>USL-LSL = 8σ</a:t>
            </a:r>
            <a:r>
              <a:rPr lang="zh-TW" altLang="en-US" dirty="0" smtClean="0"/>
              <a:t>，以樣本標準差估計：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" name="圖片 6" descr="PTSN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2000240"/>
            <a:ext cx="6377009" cy="305067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結論與探討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不同的隨機方式</a:t>
            </a:r>
            <a:endParaRPr lang="en-US" altLang="zh-TW" dirty="0" smtClean="0"/>
          </a:p>
          <a:p>
            <a:r>
              <a:rPr lang="zh-TW" altLang="en-US" dirty="0" smtClean="0"/>
              <a:t>鈔票越量越輕</a:t>
            </a:r>
            <a:endParaRPr lang="en-US" altLang="zh-TW" dirty="0" smtClean="0"/>
          </a:p>
          <a:p>
            <a:r>
              <a:rPr lang="zh-TW" altLang="en-US" dirty="0" smtClean="0"/>
              <a:t>千元新鈔的重量其實不盡相同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 descr="DSCN66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3050958"/>
            <a:ext cx="4201272" cy="2934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目錄</a:t>
            </a:r>
            <a:endParaRPr lang="zh-TW" altLang="en-US" dirty="0"/>
          </a:p>
        </p:txBody>
      </p:sp>
      <p:sp useBgFill="1"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>
            <a:normAutofit/>
          </a:bodyPr>
          <a:lstStyle/>
          <a:p>
            <a:r>
              <a:rPr lang="zh-TW" altLang="en-US" dirty="0" smtClean="0"/>
              <a:t>研究動機</a:t>
            </a:r>
            <a:endParaRPr lang="en-US" altLang="zh-TW" dirty="0" smtClean="0"/>
          </a:p>
          <a:p>
            <a:r>
              <a:rPr lang="zh-TW" altLang="en-US" dirty="0" smtClean="0"/>
              <a:t>要因分析</a:t>
            </a:r>
            <a:endParaRPr lang="en-US" altLang="zh-TW" dirty="0" smtClean="0"/>
          </a:p>
          <a:p>
            <a:r>
              <a:rPr lang="zh-TW" altLang="en-US" dirty="0" smtClean="0"/>
              <a:t>研究原理之探討</a:t>
            </a:r>
            <a:endParaRPr lang="en-US" altLang="zh-TW" dirty="0" smtClean="0"/>
          </a:p>
          <a:p>
            <a:r>
              <a:rPr lang="zh-TW" altLang="en-US" dirty="0" smtClean="0"/>
              <a:t>量測產品及實驗器材</a:t>
            </a:r>
            <a:endParaRPr lang="en-US" altLang="zh-TW" dirty="0" smtClean="0"/>
          </a:p>
          <a:p>
            <a:r>
              <a:rPr lang="zh-TW" altLang="en-US" dirty="0"/>
              <a:t>資料</a:t>
            </a:r>
            <a:r>
              <a:rPr lang="zh-TW" altLang="en-US" dirty="0" smtClean="0"/>
              <a:t>收集</a:t>
            </a:r>
            <a:endParaRPr lang="zh-TW" altLang="en-US" dirty="0"/>
          </a:p>
          <a:p>
            <a:r>
              <a:rPr lang="zh-TW" altLang="en-US" dirty="0" smtClean="0"/>
              <a:t>資料分析</a:t>
            </a:r>
            <a:endParaRPr lang="zh-TW" altLang="en-US" dirty="0"/>
          </a:p>
          <a:p>
            <a:r>
              <a:rPr lang="zh-TW" altLang="en-US" dirty="0"/>
              <a:t>結論與</a:t>
            </a:r>
            <a:r>
              <a:rPr lang="zh-TW" altLang="en-US" dirty="0" smtClean="0"/>
              <a:t>探討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研究動機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/>
              <a:t>貨幣為每人每日必定會使用或接觸的東西之一，貼近民間</a:t>
            </a:r>
            <a:r>
              <a:rPr lang="zh-TW" altLang="en-US" dirty="0" smtClean="0"/>
              <a:t>生活</a:t>
            </a:r>
            <a:r>
              <a:rPr lang="zh-TW" altLang="en-US" dirty="0"/>
              <a:t>，</a:t>
            </a:r>
            <a:r>
              <a:rPr lang="zh-TW" altLang="en-US" dirty="0" smtClean="0"/>
              <a:t>在</a:t>
            </a:r>
            <a:r>
              <a:rPr lang="zh-TW" altLang="en-US" dirty="0"/>
              <a:t>台灣千元鈔票為公司行號最常使用的貨幣</a:t>
            </a:r>
            <a:r>
              <a:rPr lang="zh-TW" altLang="en-US" dirty="0" smtClean="0"/>
              <a:t>面額，貨幣</a:t>
            </a:r>
            <a:r>
              <a:rPr lang="zh-TW" altLang="en-US" dirty="0"/>
              <a:t>的製造應該要非常謹慎，且不可馬虎，才具公信</a:t>
            </a:r>
            <a:r>
              <a:rPr lang="zh-TW" altLang="en-US" dirty="0" smtClean="0"/>
              <a:t>力。</a:t>
            </a:r>
            <a:endParaRPr lang="zh-TW" altLang="en-US" dirty="0"/>
          </a:p>
          <a:p>
            <a:endParaRPr lang="zh-TW" altLang="en-US" dirty="0"/>
          </a:p>
        </p:txBody>
      </p:sp>
      <p:pic>
        <p:nvPicPr>
          <p:cNvPr id="4" name="圖片 3" descr="DSCN66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834934"/>
            <a:ext cx="4104456" cy="2826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要因分析</a:t>
            </a:r>
          </a:p>
        </p:txBody>
      </p:sp>
      <p:sp>
        <p:nvSpPr>
          <p:cNvPr id="7" name="內容版面配置區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071538" y="1428736"/>
          <a:ext cx="7143800" cy="4758236"/>
        </p:xfrm>
        <a:graphic>
          <a:graphicData uri="http://schemas.openxmlformats.org/presentationml/2006/ole">
            <p:oleObj spid="_x0000_s5122" name="Graph" r:id="rId3" imgW="5486400" imgH="3657600" progId="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研究原理之探討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TW" dirty="0" smtClean="0"/>
              <a:t>ANOVA</a:t>
            </a:r>
            <a:r>
              <a:rPr lang="zh-TW" altLang="en-US" dirty="0" smtClean="0"/>
              <a:t>法</a:t>
            </a:r>
            <a:endParaRPr lang="en-US" altLang="zh-TW" dirty="0" smtClean="0"/>
          </a:p>
          <a:p>
            <a:r>
              <a:rPr lang="en-US" altLang="zh-TW" dirty="0" smtClean="0"/>
              <a:t>Two way ANOVA</a:t>
            </a:r>
          </a:p>
          <a:p>
            <a:r>
              <a:rPr lang="zh-TW" altLang="en-US" dirty="0" smtClean="0"/>
              <a:t>因子</a:t>
            </a:r>
            <a:r>
              <a:rPr lang="en-US" altLang="zh-TW" dirty="0" smtClean="0"/>
              <a:t>(Factor)</a:t>
            </a:r>
            <a:r>
              <a:rPr lang="zh-TW" altLang="en-US" dirty="0" smtClean="0"/>
              <a:t>：產品</a:t>
            </a:r>
            <a:r>
              <a:rPr lang="en-US" altLang="zh-TW" dirty="0" smtClean="0"/>
              <a:t>(Parts)</a:t>
            </a:r>
            <a:r>
              <a:rPr lang="zh-TW" altLang="en-US" dirty="0" smtClean="0"/>
              <a:t>、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                </a:t>
            </a:r>
            <a:r>
              <a:rPr lang="zh-TW" altLang="en-US" dirty="0" smtClean="0"/>
              <a:t>量</a:t>
            </a:r>
            <a:r>
              <a:rPr lang="zh-TW" altLang="en-US" dirty="0" smtClean="0"/>
              <a:t>測員</a:t>
            </a:r>
            <a:r>
              <a:rPr lang="en-US" altLang="zh-TW" dirty="0" smtClean="0"/>
              <a:t>(Operators)</a:t>
            </a:r>
          </a:p>
          <a:p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研究原理之探討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TW" dirty="0" smtClean="0"/>
              <a:t>GR&amp;R</a:t>
            </a:r>
            <a:r>
              <a:rPr lang="zh-TW" altLang="en-US" dirty="0" smtClean="0"/>
              <a:t>法</a:t>
            </a:r>
            <a:endParaRPr lang="en-US" altLang="zh-TW" dirty="0" smtClean="0"/>
          </a:p>
          <a:p>
            <a:r>
              <a:rPr lang="zh-TW" altLang="en-US" dirty="0"/>
              <a:t>探討量測</a:t>
            </a:r>
            <a:r>
              <a:rPr lang="zh-TW" altLang="en-US" dirty="0" smtClean="0"/>
              <a:t>系統之重複性</a:t>
            </a:r>
            <a:r>
              <a:rPr lang="en-US" altLang="zh-TW" dirty="0" smtClean="0"/>
              <a:t>(Repeatability)</a:t>
            </a:r>
            <a:r>
              <a:rPr lang="zh-TW" altLang="en-US" dirty="0" smtClean="0"/>
              <a:t>與再現性</a:t>
            </a:r>
            <a:r>
              <a:rPr lang="en-US" altLang="zh-TW" dirty="0" smtClean="0"/>
              <a:t>(Reproducibility)</a:t>
            </a:r>
            <a:r>
              <a:rPr lang="zh-TW" altLang="en-US" dirty="0" smtClean="0"/>
              <a:t>。若量測變異太大，表示量測數據不真實。</a:t>
            </a:r>
            <a:endParaRPr lang="en-US" altLang="zh-TW" dirty="0" smtClean="0"/>
          </a:p>
          <a:p>
            <a:r>
              <a:rPr lang="zh-TW" altLang="en-US" dirty="0" smtClean="0"/>
              <a:t>目的降低量測變異，使量測變異接近產品真實變異。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量測產品及實驗</a:t>
            </a:r>
            <a:r>
              <a:rPr lang="zh-TW" altLang="en-US" dirty="0"/>
              <a:t>器材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2" y="2348880"/>
          <a:ext cx="4464496" cy="2474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</a:tblGrid>
              <a:tr h="597298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量測物品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千元新鈔</a:t>
                      </a:r>
                      <a:endParaRPr lang="en-US" altLang="zh-TW" dirty="0" smtClean="0"/>
                    </a:p>
                    <a:p>
                      <a:endParaRPr lang="zh-TW" altLang="en-US" dirty="0"/>
                    </a:p>
                  </a:txBody>
                  <a:tcPr/>
                </a:tc>
              </a:tr>
              <a:tr h="597298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產品之品質特性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鈔票重量</a:t>
                      </a:r>
                      <a:endParaRPr lang="zh-TW" altLang="en-US" dirty="0"/>
                    </a:p>
                  </a:txBody>
                  <a:tcPr/>
                </a:tc>
              </a:tr>
              <a:tr h="597298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量測儀器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 smtClean="0"/>
                        <a:t>精密天平</a:t>
                      </a:r>
                      <a:endParaRPr lang="en-US" altLang="zh-TW" dirty="0" smtClean="0"/>
                    </a:p>
                    <a:p>
                      <a:endParaRPr lang="zh-TW" altLang="en-US" dirty="0"/>
                    </a:p>
                  </a:txBody>
                  <a:tcPr/>
                </a:tc>
              </a:tr>
              <a:tr h="597298">
                <a:tc>
                  <a:txBody>
                    <a:bodyPr/>
                    <a:lstStyle/>
                    <a:p>
                      <a:r>
                        <a:rPr lang="zh-TW" altLang="en-US" dirty="0" smtClean="0"/>
                        <a:t>量測儀器精密度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0.0001g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圖片 4" descr="DSCN66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1196752"/>
            <a:ext cx="3528996" cy="4705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zh-TW" altLang="en-US" dirty="0" smtClean="0"/>
              <a:t>資料收集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Step 1.</a:t>
            </a:r>
            <a:r>
              <a:rPr lang="zh-TW" altLang="en-US" dirty="0" smtClean="0"/>
              <a:t>先將</a:t>
            </a:r>
            <a:r>
              <a:rPr lang="en-US" altLang="zh-TW" dirty="0" smtClean="0"/>
              <a:t>20</a:t>
            </a:r>
            <a:r>
              <a:rPr lang="zh-TW" altLang="en-US" dirty="0" smtClean="0"/>
              <a:t>張千元新鈔編號</a:t>
            </a:r>
            <a:r>
              <a:rPr lang="en-US" altLang="zh-TW" dirty="0" smtClean="0"/>
              <a:t>,</a:t>
            </a:r>
            <a:r>
              <a:rPr lang="zh-TW" altLang="en-US" dirty="0" smtClean="0"/>
              <a:t>以</a:t>
            </a:r>
            <a:r>
              <a:rPr lang="en-US" altLang="zh-TW" dirty="0"/>
              <a:t>M</a:t>
            </a:r>
            <a:r>
              <a:rPr lang="en-US" altLang="zh-TW" dirty="0" smtClean="0"/>
              <a:t>initab</a:t>
            </a:r>
            <a:r>
              <a:rPr lang="zh-TW" altLang="en-US" dirty="0" smtClean="0"/>
              <a:t>亂數隨機跑出測量順序。</a:t>
            </a:r>
            <a:endParaRPr lang="en-US" altLang="zh-TW" dirty="0" smtClean="0"/>
          </a:p>
        </p:txBody>
      </p:sp>
      <p:pic>
        <p:nvPicPr>
          <p:cNvPr id="4" name="圖片 3" descr="random sampl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786058"/>
            <a:ext cx="5094459" cy="3614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59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資料收集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Step 2.</a:t>
            </a:r>
            <a:r>
              <a:rPr lang="zh-TW" altLang="en-US" dirty="0" smtClean="0"/>
              <a:t>再以亂數指派測量員順序</a:t>
            </a:r>
            <a:r>
              <a:rPr lang="en-US" altLang="zh-TW" dirty="0" smtClean="0"/>
              <a:t>(A:</a:t>
            </a:r>
            <a:r>
              <a:rPr lang="zh-TW" altLang="en-US" dirty="0" smtClean="0"/>
              <a:t>方</a:t>
            </a:r>
            <a:r>
              <a:rPr lang="en-US" altLang="zh-TW" dirty="0" smtClean="0"/>
              <a:t>, B:</a:t>
            </a:r>
            <a:r>
              <a:rPr lang="zh-TW" altLang="en-US" dirty="0" smtClean="0"/>
              <a:t>楊</a:t>
            </a:r>
            <a:r>
              <a:rPr lang="en-US" altLang="zh-TW" dirty="0" smtClean="0"/>
              <a:t>, C:</a:t>
            </a:r>
            <a:r>
              <a:rPr lang="zh-TW" altLang="en-US" dirty="0" smtClean="0"/>
              <a:t>蘇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Step 3.</a:t>
            </a:r>
            <a:r>
              <a:rPr lang="zh-TW" altLang="en-US" dirty="0" smtClean="0"/>
              <a:t>根據測量順序量測千元新鈔重量</a:t>
            </a:r>
            <a:r>
              <a:rPr lang="en-US" altLang="zh-TW" dirty="0" smtClean="0"/>
              <a:t>,</a:t>
            </a:r>
            <a:r>
              <a:rPr lang="zh-TW" altLang="en-US" dirty="0" smtClean="0"/>
              <a:t>每人重複兩次</a:t>
            </a:r>
            <a:r>
              <a:rPr lang="en-US" altLang="zh-TW" dirty="0" smtClean="0"/>
              <a:t>,</a:t>
            </a:r>
            <a:r>
              <a:rPr lang="zh-TW" altLang="en-US" dirty="0" smtClean="0"/>
              <a:t>共計</a:t>
            </a:r>
            <a:r>
              <a:rPr lang="en-US" altLang="zh-TW" dirty="0" smtClean="0"/>
              <a:t>120</a:t>
            </a:r>
            <a:r>
              <a:rPr lang="zh-TW" altLang="en-US" dirty="0" smtClean="0"/>
              <a:t>筆數據。</a:t>
            </a:r>
          </a:p>
          <a:p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539</TotalTime>
  <Words>649</Words>
  <Application>Microsoft Office PowerPoint</Application>
  <PresentationFormat>如螢幕大小 (4:3)</PresentationFormat>
  <Paragraphs>199</Paragraphs>
  <Slides>19</Slides>
  <Notes>0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1" baseType="lpstr">
      <vt:lpstr>壁窗</vt:lpstr>
      <vt:lpstr>Graph</vt:lpstr>
      <vt:lpstr>千元鈔票重量</vt:lpstr>
      <vt:lpstr>目錄</vt:lpstr>
      <vt:lpstr>研究動機</vt:lpstr>
      <vt:lpstr>要因分析</vt:lpstr>
      <vt:lpstr>研究原理之探討</vt:lpstr>
      <vt:lpstr>研究原理之探討</vt:lpstr>
      <vt:lpstr>量測產品及實驗器材</vt:lpstr>
      <vt:lpstr>資料收集</vt:lpstr>
      <vt:lpstr>資料收集</vt:lpstr>
      <vt:lpstr>資料分析</vt:lpstr>
      <vt:lpstr>投影片 11</vt:lpstr>
      <vt:lpstr>資料分析</vt:lpstr>
      <vt:lpstr>資料分析</vt:lpstr>
      <vt:lpstr>資料分析</vt:lpstr>
      <vt:lpstr>資料分析</vt:lpstr>
      <vt:lpstr>投影片 16</vt:lpstr>
      <vt:lpstr>資料分析</vt:lpstr>
      <vt:lpstr>資料分析</vt:lpstr>
      <vt:lpstr>結論與探討</vt:lpstr>
    </vt:vector>
  </TitlesOfParts>
  <Company>ncku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千元鈔票重量</dc:title>
  <dc:creator>stat</dc:creator>
  <cp:lastModifiedBy>yangtimboy</cp:lastModifiedBy>
  <cp:revision>40</cp:revision>
  <dcterms:created xsi:type="dcterms:W3CDTF">2011-12-30T09:45:20Z</dcterms:created>
  <dcterms:modified xsi:type="dcterms:W3CDTF">2012-01-02T14:38:16Z</dcterms:modified>
</cp:coreProperties>
</file>